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8229600" cx="14630400"/>
  <p:notesSz cx="8229600" cy="14630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iyKnCSg5r52rDikL4+T7BtH9eg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371850" y="1097275"/>
            <a:ext cx="548665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" name="Google Shape;18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" name="Google Shape;40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" name="Google Shape;55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" name="Google Shape;77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1" name="Google Shape;111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Google Shape;127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6" name="Google Shape;156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19.jpg"/><Relationship Id="rId5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18.jp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4.jpg"/><Relationship Id="rId5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6319600" y="875363"/>
            <a:ext cx="8079306" cy="2874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The Power of Encoding and Decoding</a:t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6319599" y="4083264"/>
            <a:ext cx="7477601" cy="10790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Explore the fundamental concepts behind encoders and decoders, powerful tools that transform and transmit digital data in modern electronics.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6443632" y="5387750"/>
            <a:ext cx="4467000" cy="792300"/>
          </a:xfrm>
          <a:prstGeom prst="roundRect">
            <a:avLst>
              <a:gd fmla="val 6057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Farjan Ahmmed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ID: 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232-35-738</a:t>
            </a:r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200" y="1859561"/>
            <a:ext cx="4836080" cy="51584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>
            <a:off x="1441396" y="813494"/>
            <a:ext cx="12068759" cy="1388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Encoders : Compressing Information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4468495" y="2722543"/>
            <a:ext cx="4542115" cy="1650802"/>
          </a:xfrm>
          <a:prstGeom prst="roundRect">
            <a:avLst>
              <a:gd fmla="val 6057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4698286" y="2952334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4 to 2 Encoder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4698286" y="3432751"/>
            <a:ext cx="4082534" cy="710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Consists of four inputs Y3, Y2, Y1 &amp; Y0 and two outputs A1 &amp; A0</a:t>
            </a: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9232781" y="2722543"/>
            <a:ext cx="4542115" cy="1650802"/>
          </a:xfrm>
          <a:prstGeom prst="roundRect">
            <a:avLst>
              <a:gd fmla="val 6057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9462572" y="2952334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Priority-Based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9462572" y="3432751"/>
            <a:ext cx="4082534" cy="710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Encodes the highest priority active input, even with multiple active.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4468495" y="4595516"/>
            <a:ext cx="9306401" cy="1295400"/>
          </a:xfrm>
          <a:prstGeom prst="roundRect">
            <a:avLst>
              <a:gd fmla="val 7719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4698286" y="4825306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Octal to Binary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4698286" y="5305723"/>
            <a:ext cx="8846820" cy="355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Specializes in converting 8 inputs into a 3-bit binary output.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4468495" y="6120706"/>
            <a:ext cx="9306401" cy="1295400"/>
          </a:xfrm>
          <a:prstGeom prst="roundRect">
            <a:avLst>
              <a:gd fmla="val 7719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4698286" y="6350496"/>
            <a:ext cx="3379918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Decimal to BCD Encoder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698286" y="6830913"/>
            <a:ext cx="8846820" cy="355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Converts a decimal input into its corresponding 4-bit (BCD) representation.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3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269" y="2763795"/>
            <a:ext cx="2486722" cy="1048095"/>
          </a:xfrm>
          <a:prstGeom prst="rect">
            <a:avLst/>
          </a:prstGeom>
          <a:noFill/>
          <a:ln cap="flat" cmpd="sng" w="19050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5" name="Google Shape;3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6269" y="3976173"/>
            <a:ext cx="2486722" cy="1048094"/>
          </a:xfrm>
          <a:prstGeom prst="rect">
            <a:avLst/>
          </a:prstGeom>
          <a:noFill/>
          <a:ln cap="flat" cmpd="sng" w="19050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" name="Google Shape;3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6269" y="5188551"/>
            <a:ext cx="2486722" cy="1048094"/>
          </a:xfrm>
          <a:prstGeom prst="rect">
            <a:avLst/>
          </a:prstGeom>
          <a:noFill/>
          <a:ln cap="flat" cmpd="sng" w="19050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7" name="Google Shape;3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0933" y="6423777"/>
            <a:ext cx="2486722" cy="1048095"/>
          </a:xfrm>
          <a:prstGeom prst="rect">
            <a:avLst/>
          </a:prstGeom>
          <a:noFill/>
          <a:ln cap="flat" cmpd="sng" w="19050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"/>
          <p:cNvSpPr/>
          <p:nvPr/>
        </p:nvSpPr>
        <p:spPr>
          <a:xfrm>
            <a:off x="3506867" y="698702"/>
            <a:ext cx="7616666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Applications of Encoders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4"/>
          <p:cNvSpPr/>
          <p:nvPr/>
        </p:nvSpPr>
        <p:spPr>
          <a:xfrm>
            <a:off x="2037993" y="2594989"/>
            <a:ext cx="3156346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Keyboard Encoding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2037993" y="3164347"/>
            <a:ext cx="3156347" cy="1173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Converts key presses into unique binary codes for computers.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4"/>
          <p:cNvSpPr/>
          <p:nvPr/>
        </p:nvSpPr>
        <p:spPr>
          <a:xfrm>
            <a:off x="5743932" y="2594989"/>
            <a:ext cx="3156347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Digital Multiplexing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5743932" y="3164346"/>
            <a:ext cx="3156347" cy="1173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Combines multiple signals onto a single transmission line.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4"/>
          <p:cNvSpPr/>
          <p:nvPr/>
        </p:nvSpPr>
        <p:spPr>
          <a:xfrm>
            <a:off x="9449871" y="2594989"/>
            <a:ext cx="3142535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Data Compression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9449872" y="3164346"/>
            <a:ext cx="3156347" cy="11731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Reduces the number of bits required to represent information.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" name="Google Shape;5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2186" y="4713447"/>
            <a:ext cx="3747625" cy="2495022"/>
          </a:xfrm>
          <a:prstGeom prst="rect">
            <a:avLst/>
          </a:prstGeom>
          <a:noFill/>
          <a:ln cap="flat" cmpd="sng" w="38100">
            <a:solidFill>
              <a:srgbClr val="B3C6E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1" name="Google Shape;5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9978" y="4713447"/>
            <a:ext cx="3747624" cy="2495022"/>
          </a:xfrm>
          <a:prstGeom prst="rect">
            <a:avLst/>
          </a:prstGeom>
          <a:noFill/>
          <a:ln cap="flat" cmpd="sng" w="38100">
            <a:solidFill>
              <a:srgbClr val="B3C6E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2" name="Google Shape;5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77770" y="4713447"/>
            <a:ext cx="3747624" cy="2495022"/>
          </a:xfrm>
          <a:prstGeom prst="rect">
            <a:avLst/>
          </a:prstGeom>
          <a:noFill/>
          <a:ln cap="flat" cmpd="sng" w="38100">
            <a:solidFill>
              <a:srgbClr val="B3C6E7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/>
          <p:nvPr/>
        </p:nvSpPr>
        <p:spPr>
          <a:xfrm>
            <a:off x="2993112" y="715624"/>
            <a:ext cx="8644176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Decoders : Expanding Binary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3843448" y="2549684"/>
            <a:ext cx="44410" cy="4284821"/>
          </a:xfrm>
          <a:prstGeom prst="roundRect">
            <a:avLst>
              <a:gd fmla="val 225151" name="adj"/>
            </a:avLst>
          </a:prstGeom>
          <a:solidFill>
            <a:srgbClr val="C3D4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6"/>
          <p:cNvSpPr/>
          <p:nvPr/>
        </p:nvSpPr>
        <p:spPr>
          <a:xfrm>
            <a:off x="4115565" y="2950984"/>
            <a:ext cx="777597" cy="44410"/>
          </a:xfrm>
          <a:prstGeom prst="roundRect">
            <a:avLst>
              <a:gd fmla="val 225151" name="adj"/>
            </a:avLst>
          </a:prstGeom>
          <a:solidFill>
            <a:srgbClr val="C3D4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6"/>
          <p:cNvSpPr/>
          <p:nvPr/>
        </p:nvSpPr>
        <p:spPr>
          <a:xfrm>
            <a:off x="3152631" y="2723277"/>
            <a:ext cx="499943" cy="499943"/>
          </a:xfrm>
          <a:prstGeom prst="roundRect">
            <a:avLst>
              <a:gd fmla="val 20000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6"/>
          <p:cNvSpPr/>
          <p:nvPr/>
        </p:nvSpPr>
        <p:spPr>
          <a:xfrm>
            <a:off x="3337535" y="2788099"/>
            <a:ext cx="130016" cy="416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6"/>
          <p:cNvSpPr/>
          <p:nvPr/>
        </p:nvSpPr>
        <p:spPr>
          <a:xfrm>
            <a:off x="5087651" y="2737130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Binary to Decimal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6"/>
          <p:cNvSpPr/>
          <p:nvPr/>
        </p:nvSpPr>
        <p:spPr>
          <a:xfrm>
            <a:off x="5087651" y="3217547"/>
            <a:ext cx="7751088" cy="355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Converts binary inputs to one of ten decimal outputs.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6"/>
          <p:cNvSpPr/>
          <p:nvPr/>
        </p:nvSpPr>
        <p:spPr>
          <a:xfrm>
            <a:off x="4115565" y="4453315"/>
            <a:ext cx="777597" cy="44410"/>
          </a:xfrm>
          <a:prstGeom prst="roundRect">
            <a:avLst>
              <a:gd fmla="val 225151" name="adj"/>
            </a:avLst>
          </a:prstGeom>
          <a:solidFill>
            <a:srgbClr val="C3D4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52631" y="4225608"/>
            <a:ext cx="499943" cy="499943"/>
          </a:xfrm>
          <a:prstGeom prst="roundRect">
            <a:avLst>
              <a:gd fmla="val 20000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3298601" y="4290430"/>
            <a:ext cx="208002" cy="416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5087651" y="4239460"/>
            <a:ext cx="2851309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BCD to 7-Segment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6"/>
          <p:cNvSpPr/>
          <p:nvPr/>
        </p:nvSpPr>
        <p:spPr>
          <a:xfrm>
            <a:off x="5087651" y="4719878"/>
            <a:ext cx="7751088" cy="355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Powers digital displays by mapping BCD to segment controls.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6"/>
          <p:cNvSpPr/>
          <p:nvPr/>
        </p:nvSpPr>
        <p:spPr>
          <a:xfrm>
            <a:off x="4115565" y="5955645"/>
            <a:ext cx="777597" cy="44410"/>
          </a:xfrm>
          <a:prstGeom prst="roundRect">
            <a:avLst>
              <a:gd fmla="val 225151" name="adj"/>
            </a:avLst>
          </a:prstGeom>
          <a:solidFill>
            <a:srgbClr val="C3D4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6"/>
          <p:cNvSpPr/>
          <p:nvPr/>
        </p:nvSpPr>
        <p:spPr>
          <a:xfrm>
            <a:off x="3152631" y="5727938"/>
            <a:ext cx="499943" cy="499943"/>
          </a:xfrm>
          <a:prstGeom prst="roundRect">
            <a:avLst>
              <a:gd fmla="val 20000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6"/>
          <p:cNvSpPr/>
          <p:nvPr/>
        </p:nvSpPr>
        <p:spPr>
          <a:xfrm>
            <a:off x="3295744" y="5792760"/>
            <a:ext cx="213717" cy="416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5087651" y="5741791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Demultiplexing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5087651" y="6222208"/>
            <a:ext cx="7751088" cy="355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Distributes a single input across multiple outputs based on selectors.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"/>
          <p:cNvSpPr/>
          <p:nvPr/>
        </p:nvSpPr>
        <p:spPr>
          <a:xfrm>
            <a:off x="3867864" y="1098113"/>
            <a:ext cx="6894552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Decoding Applications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6168" y="2780729"/>
            <a:ext cx="3059538" cy="203692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7"/>
          <p:cNvSpPr/>
          <p:nvPr/>
        </p:nvSpPr>
        <p:spPr>
          <a:xfrm>
            <a:off x="2156167" y="5095304"/>
            <a:ext cx="3059538" cy="4805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Display Systems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7"/>
          <p:cNvSpPr/>
          <p:nvPr/>
        </p:nvSpPr>
        <p:spPr>
          <a:xfrm>
            <a:off x="2156167" y="5726192"/>
            <a:ext cx="3059539" cy="11144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Decoders drive screens, panels and other digital outputs.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85282" y="2780729"/>
            <a:ext cx="3059717" cy="203704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7"/>
          <p:cNvSpPr/>
          <p:nvPr/>
        </p:nvSpPr>
        <p:spPr>
          <a:xfrm>
            <a:off x="5785282" y="5095422"/>
            <a:ext cx="3059718" cy="480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Memory Addressing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7"/>
          <p:cNvSpPr/>
          <p:nvPr/>
        </p:nvSpPr>
        <p:spPr>
          <a:xfrm>
            <a:off x="5785281" y="5726311"/>
            <a:ext cx="3059539" cy="1114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Decoders select specific memory locations for data retrieval.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14545" y="2780729"/>
            <a:ext cx="3059717" cy="203704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7"/>
          <p:cNvSpPr/>
          <p:nvPr/>
        </p:nvSpPr>
        <p:spPr>
          <a:xfrm>
            <a:off x="9414545" y="5095422"/>
            <a:ext cx="3059567" cy="480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Data Distribution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7"/>
          <p:cNvSpPr/>
          <p:nvPr/>
        </p:nvSpPr>
        <p:spPr>
          <a:xfrm>
            <a:off x="9414545" y="5726311"/>
            <a:ext cx="3059718" cy="11143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Decoders route signals to the appropriate destinations.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/>
          <p:nvPr/>
        </p:nvSpPr>
        <p:spPr>
          <a:xfrm>
            <a:off x="784383" y="1812485"/>
            <a:ext cx="8464153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Implementation Challenges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9"/>
          <p:cNvSpPr/>
          <p:nvPr/>
        </p:nvSpPr>
        <p:spPr>
          <a:xfrm>
            <a:off x="784383" y="3336764"/>
            <a:ext cx="499943" cy="499943"/>
          </a:xfrm>
          <a:prstGeom prst="roundRect">
            <a:avLst>
              <a:gd fmla="val 20000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897413" y="3391223"/>
            <a:ext cx="1299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9"/>
          <p:cNvSpPr/>
          <p:nvPr/>
        </p:nvSpPr>
        <p:spPr>
          <a:xfrm>
            <a:off x="1506497" y="3389933"/>
            <a:ext cx="3007876" cy="3471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Handling Ambiguity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9"/>
          <p:cNvSpPr/>
          <p:nvPr/>
        </p:nvSpPr>
        <p:spPr>
          <a:xfrm>
            <a:off x="1506497" y="3893501"/>
            <a:ext cx="3820001" cy="710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750"/>
              <a:buFont typeface="Arial"/>
              <a:buNone/>
            </a:pPr>
            <a:r>
              <a:rPr lang="en-US" sz="175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Ensuring only one input is active at a time in simple encoders.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9"/>
          <p:cNvSpPr/>
          <p:nvPr/>
        </p:nvSpPr>
        <p:spPr>
          <a:xfrm>
            <a:off x="5548669" y="3336764"/>
            <a:ext cx="499943" cy="499943"/>
          </a:xfrm>
          <a:prstGeom prst="roundRect">
            <a:avLst>
              <a:gd fmla="val 20000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9"/>
          <p:cNvSpPr/>
          <p:nvPr/>
        </p:nvSpPr>
        <p:spPr>
          <a:xfrm>
            <a:off x="5622766" y="3391223"/>
            <a:ext cx="2079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9"/>
          <p:cNvSpPr/>
          <p:nvPr/>
        </p:nvSpPr>
        <p:spPr>
          <a:xfrm>
            <a:off x="6270783" y="3389933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Error Detection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9"/>
          <p:cNvSpPr/>
          <p:nvPr/>
        </p:nvSpPr>
        <p:spPr>
          <a:xfrm>
            <a:off x="6270783" y="3893501"/>
            <a:ext cx="3820001" cy="9324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750"/>
              <a:buFont typeface="Arial"/>
              <a:buNone/>
            </a:pPr>
            <a:r>
              <a:rPr lang="en-US" sz="175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Implementing schemes to identify and correct encoding/decoding issues.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9"/>
          <p:cNvSpPr/>
          <p:nvPr/>
        </p:nvSpPr>
        <p:spPr>
          <a:xfrm>
            <a:off x="784383" y="5358883"/>
            <a:ext cx="499943" cy="499943"/>
          </a:xfrm>
          <a:prstGeom prst="roundRect">
            <a:avLst>
              <a:gd fmla="val 20000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9"/>
          <p:cNvSpPr/>
          <p:nvPr/>
        </p:nvSpPr>
        <p:spPr>
          <a:xfrm>
            <a:off x="891559" y="5395374"/>
            <a:ext cx="2136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9"/>
          <p:cNvSpPr/>
          <p:nvPr/>
        </p:nvSpPr>
        <p:spPr>
          <a:xfrm>
            <a:off x="1506497" y="5412053"/>
            <a:ext cx="3369707" cy="3471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Hardware Complexity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9"/>
          <p:cNvSpPr/>
          <p:nvPr/>
        </p:nvSpPr>
        <p:spPr>
          <a:xfrm>
            <a:off x="1506497" y="5915620"/>
            <a:ext cx="8584287" cy="355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750"/>
              <a:buFont typeface="Arial"/>
              <a:buNone/>
            </a:pPr>
            <a:r>
              <a:rPr lang="en-US" sz="175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Balancing performance, cost and size in complex digital systems.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10022" y="1958578"/>
            <a:ext cx="47625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"/>
          <p:cNvSpPr/>
          <p:nvPr/>
        </p:nvSpPr>
        <p:spPr>
          <a:xfrm>
            <a:off x="1440386" y="912376"/>
            <a:ext cx="6934557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A Real-World Example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5" name="Google Shape;11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4060" y="1962388"/>
            <a:ext cx="1110972" cy="177748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0"/>
          <p:cNvSpPr/>
          <p:nvPr/>
        </p:nvSpPr>
        <p:spPr>
          <a:xfrm>
            <a:off x="2798289" y="2184559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Transmitter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0"/>
          <p:cNvSpPr/>
          <p:nvPr/>
        </p:nvSpPr>
        <p:spPr>
          <a:xfrm>
            <a:off x="2798289" y="2664976"/>
            <a:ext cx="7862173" cy="355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4-to-2 encoder compresses signals for transmission.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8" name="Google Shape;11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54060" y="3739872"/>
            <a:ext cx="1110972" cy="177748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0"/>
          <p:cNvSpPr/>
          <p:nvPr/>
        </p:nvSpPr>
        <p:spPr>
          <a:xfrm>
            <a:off x="2798289" y="3962043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Channel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0"/>
          <p:cNvSpPr/>
          <p:nvPr/>
        </p:nvSpPr>
        <p:spPr>
          <a:xfrm>
            <a:off x="2798289" y="4442460"/>
            <a:ext cx="7862173" cy="355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Fewer wires simplify the hardware and reduce costs.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1" name="Google Shape;12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54060" y="5517356"/>
            <a:ext cx="1110972" cy="177748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0"/>
          <p:cNvSpPr/>
          <p:nvPr/>
        </p:nvSpPr>
        <p:spPr>
          <a:xfrm>
            <a:off x="2798289" y="5739527"/>
            <a:ext cx="2777490" cy="347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Receiver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0"/>
          <p:cNvSpPr/>
          <p:nvPr/>
        </p:nvSpPr>
        <p:spPr>
          <a:xfrm>
            <a:off x="2798289" y="6219944"/>
            <a:ext cx="7862173" cy="355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2-to-4 decoder expands the compressed signals back to original form.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5400000">
            <a:off x="9054623" y="1962388"/>
            <a:ext cx="4853523" cy="4853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2"/>
          <p:cNvSpPr/>
          <p:nvPr/>
        </p:nvSpPr>
        <p:spPr>
          <a:xfrm>
            <a:off x="2163603" y="1332366"/>
            <a:ext cx="10303193" cy="694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The Future of Encoding/Decoding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31" name="Google Shape;13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3420" y="3348395"/>
            <a:ext cx="555427" cy="55542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2"/>
          <p:cNvSpPr/>
          <p:nvPr/>
        </p:nvSpPr>
        <p:spPr>
          <a:xfrm>
            <a:off x="2593421" y="4125991"/>
            <a:ext cx="3295650" cy="8276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Increased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Integration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2"/>
          <p:cNvSpPr/>
          <p:nvPr/>
        </p:nvSpPr>
        <p:spPr>
          <a:xfrm>
            <a:off x="2593420" y="4974973"/>
            <a:ext cx="3295888" cy="1300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750"/>
              <a:buFont typeface="Arial"/>
              <a:buNone/>
            </a:pPr>
            <a:r>
              <a:rPr lang="en-US" sz="175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Encoders and decoders becoming core components of digital systems.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34" name="Google Shape;13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22564" y="3348395"/>
            <a:ext cx="555427" cy="55542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2"/>
          <p:cNvSpPr/>
          <p:nvPr/>
        </p:nvSpPr>
        <p:spPr>
          <a:xfrm>
            <a:off x="6222564" y="4125992"/>
            <a:ext cx="3295769" cy="8276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Improved Error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Handling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2"/>
          <p:cNvSpPr/>
          <p:nvPr/>
        </p:nvSpPr>
        <p:spPr>
          <a:xfrm>
            <a:off x="6222564" y="4953595"/>
            <a:ext cx="3296007" cy="13216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750"/>
              <a:buFont typeface="Arial"/>
              <a:buNone/>
            </a:pPr>
            <a:r>
              <a:rPr lang="en-US" sz="175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Advanced techniques to detect and correct encoding/decoding issues.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37" name="Google Shape;13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51827" y="3348394"/>
            <a:ext cx="555427" cy="555427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2"/>
          <p:cNvSpPr/>
          <p:nvPr/>
        </p:nvSpPr>
        <p:spPr>
          <a:xfrm>
            <a:off x="9851827" y="4125992"/>
            <a:ext cx="3295888" cy="8276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Performance Enhancements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2"/>
          <p:cNvSpPr/>
          <p:nvPr/>
        </p:nvSpPr>
        <p:spPr>
          <a:xfrm>
            <a:off x="9851827" y="4953595"/>
            <a:ext cx="3296007" cy="13216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750"/>
              <a:buFont typeface="Arial"/>
              <a:buNone/>
            </a:pPr>
            <a:r>
              <a:rPr lang="en-US" sz="175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Faster, more efficient encoders and decoders for real-time applications.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3"/>
          <p:cNvSpPr/>
          <p:nvPr/>
        </p:nvSpPr>
        <p:spPr>
          <a:xfrm>
            <a:off x="5006749" y="776522"/>
            <a:ext cx="5277207" cy="807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6000"/>
              <a:buFont typeface="Arial"/>
              <a:buNone/>
            </a:pPr>
            <a:r>
              <a:rPr b="1" lang="en-US" sz="6000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 sz="6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3"/>
          <p:cNvSpPr/>
          <p:nvPr/>
        </p:nvSpPr>
        <p:spPr>
          <a:xfrm>
            <a:off x="2142165" y="5280841"/>
            <a:ext cx="10554414" cy="2000250"/>
          </a:xfrm>
          <a:prstGeom prst="roundRect">
            <a:avLst>
              <a:gd fmla="val 4999" name="adj"/>
            </a:avLst>
          </a:prstGeom>
          <a:noFill/>
          <a:ln cap="flat" cmpd="sng" w="9525">
            <a:solidFill>
              <a:srgbClr val="000000">
                <a:alpha val="784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3"/>
          <p:cNvSpPr/>
          <p:nvPr/>
        </p:nvSpPr>
        <p:spPr>
          <a:xfrm>
            <a:off x="2149785" y="5288461"/>
            <a:ext cx="10539174" cy="992505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3"/>
          <p:cNvSpPr/>
          <p:nvPr/>
        </p:nvSpPr>
        <p:spPr>
          <a:xfrm>
            <a:off x="2371955" y="5429312"/>
            <a:ext cx="4821436" cy="710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Encoders and decoders are essential in digital systems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3"/>
          <p:cNvSpPr/>
          <p:nvPr/>
        </p:nvSpPr>
        <p:spPr>
          <a:xfrm>
            <a:off x="7645353" y="5429312"/>
            <a:ext cx="4821436" cy="710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They enable efficient data compression, transmission, and retrieval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3"/>
          <p:cNvSpPr/>
          <p:nvPr/>
        </p:nvSpPr>
        <p:spPr>
          <a:xfrm>
            <a:off x="2149785" y="6280966"/>
            <a:ext cx="10539174" cy="992505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3"/>
          <p:cNvSpPr/>
          <p:nvPr/>
        </p:nvSpPr>
        <p:spPr>
          <a:xfrm>
            <a:off x="2371955" y="6421817"/>
            <a:ext cx="4821436" cy="710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Continued innovation will lead to more robust and capable designs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7645353" y="6421817"/>
            <a:ext cx="4821436" cy="710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Practical challenges like error handling remain an active area of research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70692" y="1873507"/>
            <a:ext cx="3889016" cy="3889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"/>
          <p:cNvSpPr/>
          <p:nvPr/>
        </p:nvSpPr>
        <p:spPr>
          <a:xfrm>
            <a:off x="3996643" y="3222901"/>
            <a:ext cx="6637114" cy="17837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9600"/>
              <a:buFont typeface="Arial"/>
              <a:buNone/>
            </a:pPr>
            <a:r>
              <a:rPr b="1" lang="en-US" sz="9600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9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2024-05-02T07:09:14Z</dcterms:created>
  <dc:creator>PptxGenJS</dc:creator>
</cp:coreProperties>
</file>